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s/slide2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27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 showSpecialPlsOnTitleSld="0" firstSlideNum="0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14.xml" Type="http://schemas.openxmlformats.org/officeDocument/2006/relationships/slide" Id="rId19"/><Relationship Target="slides/slide13.xml" Type="http://schemas.openxmlformats.org/officeDocument/2006/relationships/slide" Id="rId18"/><Relationship Target="slides/slide12.xml" Type="http://schemas.openxmlformats.org/officeDocument/2006/relationships/slide" Id="rId17"/><Relationship Target="slides/slide11.xml" Type="http://schemas.openxmlformats.org/officeDocument/2006/relationships/slide" Id="rId16"/><Relationship Target="slides/slide10.xml" Type="http://schemas.openxmlformats.org/officeDocument/2006/relationships/slide" Id="rId15"/><Relationship Target="slides/slide9.xml" Type="http://schemas.openxmlformats.org/officeDocument/2006/relationships/slide" Id="rId14"/><Relationship Target="slides/slide25.xml" Type="http://schemas.openxmlformats.org/officeDocument/2006/relationships/slide" Id="rId30"/><Relationship Target="slides/slide7.xml" Type="http://schemas.openxmlformats.org/officeDocument/2006/relationships/slide" Id="rId12"/><Relationship Target="slides/slide26.xml" Type="http://schemas.openxmlformats.org/officeDocument/2006/relationships/slide" Id="rId31"/><Relationship Target="slides/slide8.xml" Type="http://schemas.openxmlformats.org/officeDocument/2006/relationships/slide" Id="rId13"/><Relationship Target="slides/slide5.xml" Type="http://schemas.openxmlformats.org/officeDocument/2006/relationships/slide" Id="rId10"/><Relationship Target="slides/slide6.xml" Type="http://schemas.openxmlformats.org/officeDocument/2006/relationships/slide" Id="rId11"/><Relationship Target="slides/slide27.xml" Type="http://schemas.openxmlformats.org/officeDocument/2006/relationships/slide" Id="rId32"/><Relationship Target="slides/slide24.xml" Type="http://schemas.openxmlformats.org/officeDocument/2006/relationships/slide" Id="rId29"/><Relationship Target="slides/slide21.xml" Type="http://schemas.openxmlformats.org/officeDocument/2006/relationships/slide" Id="rId26"/><Relationship Target="slides/slide20.xml" Type="http://schemas.openxmlformats.org/officeDocument/2006/relationships/slide" Id="rId25"/><Relationship Target="slides/slide23.xml" Type="http://schemas.openxmlformats.org/officeDocument/2006/relationships/slide" Id="rId28"/><Relationship Target="slides/slide22.xml" Type="http://schemas.openxmlformats.org/officeDocument/2006/relationships/slide" Id="rId27"/><Relationship Target="presProps.xml" Type="http://schemas.openxmlformats.org/officeDocument/2006/relationships/presProps" Id="rId2"/><Relationship Target="slides/slide16.xml" Type="http://schemas.openxmlformats.org/officeDocument/2006/relationships/slide" Id="rId21"/><Relationship Target="theme/theme1.xml" Type="http://schemas.openxmlformats.org/officeDocument/2006/relationships/theme" Id="rId1"/><Relationship Target="slides/slide17.xml" Type="http://schemas.openxmlformats.org/officeDocument/2006/relationships/slide" Id="rId22"/><Relationship Target="slideMasters/slideMaster1.xml" Type="http://schemas.openxmlformats.org/officeDocument/2006/relationships/slideMaster" Id="rId4"/><Relationship Target="slides/slide18.xml" Type="http://schemas.openxmlformats.org/officeDocument/2006/relationships/slide" Id="rId23"/><Relationship Target="tableStyles.xml" Type="http://schemas.openxmlformats.org/officeDocument/2006/relationships/tableStyles" Id="rId3"/><Relationship Target="slides/slide19.xml" Type="http://schemas.openxmlformats.org/officeDocument/2006/relationships/slide" Id="rId24"/><Relationship Target="slides/slide15.xml" Type="http://schemas.openxmlformats.org/officeDocument/2006/relationships/slide" Id="rId20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5" name="Shape 2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6" name="Shape 26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7" name="Shape 2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1" name="Shape 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2" name="Shape 3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3" name="Shape 3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7" name="Shape 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8" name="Shape 38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9" name="Shape 39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3" name="Shape 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4" name="Shape 4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5" name="Shape 4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9" name="Shape 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" name="Shape 50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5" name="Shape 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6" name="Shape 56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7" name="Shape 57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3" name="Shape 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4" name="Shape 6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65" name="Shape 6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8" name="Shape 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4" name="Shape 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5" name="Shape 7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0" name="Shape 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1" name="Shape 8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8" name="Shape 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9" name="Shape 8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4" name="Shape 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" name="Shape 9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9" name="Shape 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4" name="Shape 1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9" name="Shape 1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4" name="Shape 1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3" name="Shape 1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4" name="Shape 12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0" name="Shape 1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1" name="Shape 13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8" name="Shape 1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9" name="Shape 13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40" name="Shape 14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44" name="Shape 1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5" name="Shape 14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46" name="Shape 14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3" name="Shape 1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4" name="Shape 15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cloud front elastic cach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0" name="Shape 16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1" name="Shape 16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6" name="Shape 1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7" name="Shape 16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74" name="Shape 17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5" name="Shape 17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80" name="Shape 1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1" name="Shape 18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82" name="Shape 18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86" name="Shape 1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7" name="Shape 18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88" name="Shape 18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2" name="Shape 1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3" name="Shape 193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94" name="Shape 194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 txBox="1"/>
          <p:nvPr>
            <p:ph type="ctrTitle"/>
          </p:nvPr>
        </p:nvSpPr>
        <p:spPr>
          <a:xfrm>
            <a:off y="2111123" x="685800"/>
            <a:ext cy="1546500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9" name="Shape 9"/>
          <p:cNvSpPr txBox="1"/>
          <p:nvPr>
            <p:ph idx="1" type="subTitle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0" name="Shape 1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" name="Shape 1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2" name="Shape 12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3" name="Shape 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5" name="Shape 15"/>
          <p:cNvSpPr txBox="1"/>
          <p:nvPr>
            <p:ph idx="1" type="body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2" type="body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9" name="Shape 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" name="Shape 20"/>
          <p:cNvSpPr txBox="1"/>
          <p:nvPr>
            <p:ph idx="1" type="body"/>
          </p:nvPr>
        </p:nvSpPr>
        <p:spPr>
          <a:xfrm>
            <a:off y="5875078" x="457200"/>
            <a:ext cy="692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2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buClr>
                <a:schemeClr val="dk1"/>
              </a:buClr>
              <a:buSzPct val="100000"/>
              <a:buNone/>
              <a:defRPr b="1"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05.png" Type="http://schemas.openxmlformats.org/officeDocument/2006/relationships/image" Id="rId3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1.xml" Type="http://schemas.openxmlformats.org/officeDocument/2006/relationships/slideLayout" Id="rId1"/><Relationship Target="../media/image10.png" Type="http://schemas.openxmlformats.org/officeDocument/2006/relationships/image" Id="rId3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6.png" Type="http://schemas.openxmlformats.org/officeDocument/2006/relationships/image" Id="rId4"/><Relationship Target="../media/image01.png" Type="http://schemas.openxmlformats.org/officeDocument/2006/relationships/image" Id="rId3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6.xml" Type="http://schemas.openxmlformats.org/officeDocument/2006/relationships/slideLayout" Id="rId1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6.xml" Type="http://schemas.openxmlformats.org/officeDocument/2006/relationships/slideLayout" Id="rId1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6.xml" Type="http://schemas.openxmlformats.org/officeDocument/2006/relationships/slideLayout" Id="rId1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6.xml" Type="http://schemas.openxmlformats.org/officeDocument/2006/relationships/slideLayout" Id="rId1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2.jpg" Type="http://schemas.openxmlformats.org/officeDocument/2006/relationships/image" Id="rId3"/></Relationships>
</file>

<file path=ppt/slides/_rels/slide18.xml.rels><?xml version="1.0" encoding="UTF-8" standalone="yes"?><Relationships xmlns="http://schemas.openxmlformats.org/package/2006/relationships"><Relationship Target="../notesSlides/notesSlide18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0.jpg" Type="http://schemas.openxmlformats.org/officeDocument/2006/relationships/image" Id="rId3"/></Relationships>
</file>

<file path=ppt/slides/_rels/slide19.xml.rels><?xml version="1.0" encoding="UTF-8" standalone="yes"?><Relationships xmlns="http://schemas.openxmlformats.org/package/2006/relationships"><Relationship Target="../notesSlides/notesSlide19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9.jpg" Type="http://schemas.openxmlformats.org/officeDocument/2006/relationships/image" Id="rId3"/></Relationships>
</file>

<file path=ppt/slides/_rels/slide20.xml.rels><?xml version="1.0" encoding="UTF-8" standalone="yes"?><Relationships xmlns="http://schemas.openxmlformats.org/package/2006/relationships"><Relationship Target="../notesSlides/notesSlide20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1.xml.rels><?xml version="1.0" encoding="UTF-8" standalone="yes"?><Relationships xmlns="http://schemas.openxmlformats.org/package/2006/relationships"><Relationship Target="../notesSlides/notesSlide21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11.png" Type="http://schemas.openxmlformats.org/officeDocument/2006/relationships/image" Id="rId4"/><Relationship Target="../media/image07.png" Type="http://schemas.openxmlformats.org/officeDocument/2006/relationships/image" Id="rId3"/></Relationships>
</file>

<file path=ppt/slides/_rels/slide22.xml.rels><?xml version="1.0" encoding="UTF-8" standalone="yes"?><Relationships xmlns="http://schemas.openxmlformats.org/package/2006/relationships"><Relationship Target="../notesSlides/notesSlide2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8.png" Type="http://schemas.openxmlformats.org/officeDocument/2006/relationships/image" Id="rId3"/></Relationships>
</file>

<file path=ppt/slides/_rels/slide23.xml.rels><?xml version="1.0" encoding="UTF-8" standalone="yes"?><Relationships xmlns="http://schemas.openxmlformats.org/package/2006/relationships"><Relationship Target="../notesSlides/notesSlide2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4.xml.rels><?xml version="1.0" encoding="UTF-8" standalone="yes"?><Relationships xmlns="http://schemas.openxmlformats.org/package/2006/relationships"><Relationship Target="../notesSlides/notesSlide2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4.png" Type="http://schemas.openxmlformats.org/officeDocument/2006/relationships/image" Id="rId4"/><Relationship Target="../media/image03.png" Type="http://schemas.openxmlformats.org/officeDocument/2006/relationships/image" Id="rId3"/></Relationships>
</file>

<file path=ppt/slides/_rels/slide25.xml.rels><?xml version="1.0" encoding="UTF-8" standalone="yes"?><Relationships xmlns="http://schemas.openxmlformats.org/package/2006/relationships"><Relationship Target="../notesSlides/notesSlide2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6.xml.rels><?xml version="1.0" encoding="UTF-8" standalone="yes"?><Relationships xmlns="http://schemas.openxmlformats.org/package/2006/relationships"><Relationship Target="../notesSlides/notesSlide26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7.xml.rels><?xml version="1.0" encoding="UTF-8" standalone="yes"?><Relationships xmlns="http://schemas.openxmlformats.org/package/2006/relationships"><Relationship Target="../notesSlides/notesSlide27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2" name="Shape 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3" name="Shape 23"/>
          <p:cNvSpPr txBox="1"/>
          <p:nvPr>
            <p:ph type="ctrTitle"/>
          </p:nvPr>
        </p:nvSpPr>
        <p:spPr>
          <a:xfrm>
            <a:off y="2111123" x="685800"/>
            <a:ext cy="1546500" cx="77724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 rtl="0">
              <a:spcBef>
                <a:spcPts val="0"/>
              </a:spcBef>
              <a:buNone/>
            </a:pPr>
            <a:r>
              <a:rPr lang="zh-TW"/>
              <a:t> 2014 HITCON CTF 競賽 </a:t>
            </a:r>
          </a:p>
          <a:p>
            <a:pPr>
              <a:spcBef>
                <a:spcPts val="0"/>
              </a:spcBef>
              <a:buNone/>
            </a:pPr>
            <a:r>
              <a:rPr lang="zh-TW"/>
              <a:t>你不知道的數據與祕辛</a:t>
            </a:r>
          </a:p>
        </p:txBody>
      </p:sp>
      <p:sp>
        <p:nvSpPr>
          <p:cNvPr id="24" name="Shape 24"/>
          <p:cNvSpPr txBox="1"/>
          <p:nvPr>
            <p:ph idx="1" type="subTitle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台大駭客攻防技術研究社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8" name="Shape 2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9" name="Shape 29"/>
          <p:cNvSpPr txBox="1"/>
          <p:nvPr>
            <p:ph type="ctrTitle"/>
          </p:nvPr>
        </p:nvSpPr>
        <p:spPr>
          <a:xfrm>
            <a:off y="2111123" x="685800"/>
            <a:ext cy="1546500" cx="77724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比賽日期 Aug 16 ~ 18</a:t>
            </a:r>
          </a:p>
        </p:txBody>
      </p:sp>
      <p:sp>
        <p:nvSpPr>
          <p:cNvPr id="30" name="Shape 30"/>
          <p:cNvSpPr txBox="1"/>
          <p:nvPr>
            <p:ph idx="1" type="subTitle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4" name="Shape 3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5" name="Shape 35"/>
          <p:cNvSpPr txBox="1"/>
          <p:nvPr>
            <p:ph type="ctrTitle"/>
          </p:nvPr>
        </p:nvSpPr>
        <p:spPr>
          <a:xfrm>
            <a:off y="2111123" x="685800"/>
            <a:ext cy="1546500" cx="77724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首次開放給全世界</a:t>
            </a:r>
          </a:p>
        </p:txBody>
      </p:sp>
      <p:sp>
        <p:nvSpPr>
          <p:cNvPr id="36" name="Shape 36"/>
          <p:cNvSpPr txBox="1"/>
          <p:nvPr>
            <p:ph idx="1" type="subTitle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0" name="Shape 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1" name="Shape 41"/>
          <p:cNvSpPr txBox="1"/>
          <p:nvPr>
            <p:ph type="ctrTitle"/>
          </p:nvPr>
        </p:nvSpPr>
        <p:spPr>
          <a:xfrm>
            <a:off y="2111123" x="685800"/>
            <a:ext cy="1546500" cx="77724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參賽隊伍數 1020 隊</a:t>
            </a:r>
          </a:p>
        </p:txBody>
      </p:sp>
      <p:sp>
        <p:nvSpPr>
          <p:cNvPr id="42" name="Shape 42"/>
          <p:cNvSpPr txBox="1"/>
          <p:nvPr>
            <p:ph idx="1" type="subTitle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6" name="Shape 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" name="Shape 47"/>
          <p:cNvSpPr txBox="1"/>
          <p:nvPr>
            <p:ph type="ctrTitle"/>
          </p:nvPr>
        </p:nvSpPr>
        <p:spPr>
          <a:xfrm>
            <a:off y="2111125" x="104975"/>
            <a:ext cy="1546500" cx="91440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CTFtime世界前30強有14隊參賽</a:t>
            </a:r>
          </a:p>
        </p:txBody>
      </p:sp>
      <p:sp>
        <p:nvSpPr>
          <p:cNvPr id="48" name="Shape 48"/>
          <p:cNvSpPr txBox="1"/>
          <p:nvPr>
            <p:ph idx="1" type="subTitle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排名前100隊有一半參賽！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2" name="Shape 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3" name="Shape 53"/>
          <p:cNvSpPr txBox="1"/>
          <p:nvPr>
            <p:ph type="ctrTitle"/>
          </p:nvPr>
        </p:nvSpPr>
        <p:spPr>
          <a:xfrm>
            <a:off y="-321075" x="0"/>
            <a:ext cy="1546500" cx="91440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sz="4000" lang="zh-TW"/>
              <a:t>台灣也能舉辦出這麼激烈的國際賽事!</a:t>
            </a:r>
          </a:p>
        </p:txBody>
      </p:sp>
      <p:pic>
        <p:nvPicPr>
          <p:cNvPr id="54" name="Shape 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219200" x="0"/>
            <a:ext cy="5425595" cx="914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8" name="Shape 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9" name="Shape 59"/>
          <p:cNvSpPr txBox="1"/>
          <p:nvPr>
            <p:ph type="ctrTitle"/>
          </p:nvPr>
        </p:nvSpPr>
        <p:spPr>
          <a:xfrm>
            <a:off y="2111123" x="685800"/>
            <a:ext cy="1546500" cx="77724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60" name="Shape 60"/>
          <p:cNvSpPr txBox="1"/>
          <p:nvPr>
            <p:ph idx="1" type="subTitle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61" name="Shape 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752799" x="0"/>
            <a:ext cy="5990349" cx="914399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 txBox="1"/>
          <p:nvPr>
            <p:ph idx="2" type="ctrTitle"/>
          </p:nvPr>
        </p:nvSpPr>
        <p:spPr>
          <a:xfrm>
            <a:off y="649125" x="-132900"/>
            <a:ext cy="1546500" cx="91440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zh-TW"/>
              <a:t>CTF 競賽贊助商致詞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6" name="Shape 6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7" name="Shape 67"/>
          <p:cNvSpPr txBox="1"/>
          <p:nvPr>
            <p:ph type="ctrTitle"/>
          </p:nvPr>
        </p:nvSpPr>
        <p:spPr>
          <a:xfrm>
            <a:off y="3785748" x="539600"/>
            <a:ext cy="1546500" cx="77724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 rtl="0">
              <a:spcBef>
                <a:spcPts val="0"/>
              </a:spcBef>
              <a:buNone/>
            </a:pPr>
            <a:r>
              <a:rPr lang="zh-TW"/>
              <a:t>台大駭客攻防技術研究社</a:t>
            </a:r>
          </a:p>
          <a:p>
            <a:pPr rtl="0">
              <a:spcBef>
                <a:spcPts val="0"/>
              </a:spcBef>
              <a:buNone/>
            </a:pPr>
            <a:r>
              <a:rPr lang="zh-TW"/>
              <a:t>＋</a:t>
            </a:r>
          </a:p>
          <a:p>
            <a:pPr rtl="0">
              <a:spcBef>
                <a:spcPts val="0"/>
              </a:spcBef>
              <a:buNone/>
            </a:pPr>
            <a:r>
              <a:rPr lang="zh-TW"/>
              <a:t>HITCON 戰隊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rPr lang="zh-TW"/>
              <a:t>技術支援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" name="Shape 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感謝下列成員不眠不休執行本次比賽</a:t>
            </a:r>
          </a:p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 indent="-228600" marL="457200">
              <a:lnSpc>
                <a:spcPct val="115000"/>
              </a:lnSpc>
              <a:spcBef>
                <a:spcPts val="0"/>
              </a:spcBef>
              <a:buNone/>
            </a:pPr>
            <a:r>
              <a:rPr lang="zh-TW"/>
              <a:t>Sean、Orange、Jery、Shik、Peter、Atdog、Jeffxx、Arbiter、李紹詮、藍挺瑋、黃勁捷、林天翼、林祥瑞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7" name="Shape 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8" name="Shape 78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zh-TW"/>
              <a:t>1020隊註冊成功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zh-TW"/>
              <a:t>共 71 國參賽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zh-TW"/>
              <a:t>共有 500 隊得分&gt; 0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zh-TW"/>
              <a:t>共有30題，12 大類，web、Forensic、Pwn、Reverse、Misc、Crypto、Game、ACM、Crazy、Strange、Shellcode、Trivia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zh-TW"/>
              <a:t>7072 不同user 進入過網站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zh-TW">
                <a:solidFill>
                  <a:srgbClr val="222222"/>
                </a:solidFill>
              </a:rPr>
              <a:t>85201個page view</a:t>
            </a:r>
          </a:p>
          <a:p>
            <a:pPr lvl="0" indent="-419100" marL="457200">
              <a:spcBef>
                <a:spcPts val="0"/>
              </a:spcBef>
              <a:buClr>
                <a:srgbClr val="222222"/>
              </a:buClr>
              <a:buSzPct val="100000"/>
              <a:buFont typeface="Arial"/>
              <a:buChar char="●"/>
            </a:pPr>
            <a:r>
              <a:rPr lang="zh-TW">
                <a:solidFill>
                  <a:srgbClr val="222222"/>
                </a:solidFill>
              </a:rPr>
              <a:t>每一題都至少有一隊解出</a:t>
            </a:r>
          </a:p>
        </p:txBody>
      </p:sp>
      <p:sp>
        <p:nvSpPr>
          <p:cNvPr id="79" name="Shape 7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重要數據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3" name="Shape 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4" name="Shape 8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5" name="Shape 85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496825" x="164925"/>
            <a:ext cy="2064874" cx="862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2836550" x="164925"/>
            <a:ext cy="3416900" cx="829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2014 HITCON CTF Top 10</a:t>
            </a:r>
          </a:p>
        </p:txBody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sz="2400" lang="zh-TW"/>
              <a:t>fuzzi3 （日本）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sz="2400" lang="zh-TW"/>
              <a:t>Dragon Sector （波蘭，隊中有google漏洞專家）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sz="2400" lang="zh-TW"/>
              <a:t>9447 （澳洲大學社團）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sz="2400" lang="zh-TW"/>
              <a:t>penthackon （韓國SEWORKS ，老闆保加利亞人）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sz="2400" lang="zh-TW"/>
              <a:t>blue-lotus （中國知名CTF戰隊）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sz="2400" lang="zh-TW"/>
              <a:t>0ops （中國知名CTF戰隊）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sz="2400" lang="zh-TW"/>
              <a:t>tomcr00se （天才駭客一人戰隊）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sz="2400" lang="zh-TW"/>
              <a:t>More Smoked Leet Chicken （俄羅斯）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sz="2400" lang="zh-TW"/>
              <a:t>BambooFox （台灣戰隊）</a:t>
            </a:r>
          </a:p>
          <a:p>
            <a:pPr rtl="0" lvl="0" indent="-3810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AutoNum type="arabicPeriod"/>
            </a:pPr>
            <a:r>
              <a:rPr sz="2400" lang="zh-TW"/>
              <a:t>PPP （Defcon冠軍）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y="2573928" x="337575"/>
            <a:ext cy="1478399" cx="92172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>
            <a:sp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b="0" sz="4800" lang="zh-TW"/>
              <a:t>Average 2000 connections</a:t>
            </a: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3" name="Shape 103"/>
          <p:cNvSpPr txBox="1"/>
          <p:nvPr/>
        </p:nvSpPr>
        <p:spPr>
          <a:xfrm>
            <a:off y="3015700" x="265800"/>
            <a:ext cy="1382100" cx="88781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sz="4800" lang="zh-TW"/>
              <a:t>CTF主站平均流量 32(in), 50(out) MB/sec</a:t>
            </a: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8" name="Shape 108"/>
          <p:cNvSpPr txBox="1"/>
          <p:nvPr/>
        </p:nvSpPr>
        <p:spPr>
          <a:xfrm>
            <a:off y="2834950" x="407900"/>
            <a:ext cy="2033399" cx="8978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sz="4800" lang="zh-TW"/>
              <a:t>所有戰隊共解出 1732  題！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2" name="Shape 1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3" name="Shape 113"/>
          <p:cNvSpPr txBox="1"/>
          <p:nvPr/>
        </p:nvSpPr>
        <p:spPr>
          <a:xfrm>
            <a:off y="3082175" x="1194825"/>
            <a:ext cy="890399" cx="70574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sz="4800" lang="zh-TW"/>
              <a:t>平均每xxx分鐘解出一題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7" name="Shape 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8" name="Shape 11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20" name="Shape 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0" x="85075"/>
            <a:ext cy="6858000" cx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Shape 121"/>
          <p:cNvSpPr txBox="1"/>
          <p:nvPr/>
        </p:nvSpPr>
        <p:spPr>
          <a:xfrm>
            <a:off y="4809950" x="5018400"/>
            <a:ext cy="717599" cx="3668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sz="4800" lang="zh-TW"/>
              <a:t>FB:肚子好緊</a:t>
            </a:r>
          </a:p>
        </p:txBody>
      </p:sp>
      <p:sp>
        <p:nvSpPr>
          <p:cNvPr id="122" name="Shape 122"/>
          <p:cNvSpPr txBox="1"/>
          <p:nvPr/>
        </p:nvSpPr>
        <p:spPr>
          <a:xfrm>
            <a:off y="1600200" x="5408000"/>
            <a:ext cy="1275900" cx="27645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sz="1800" lang="zh-TW"/>
              <a:t>負責架設CTF平台的人，比賽當天去日本玩了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6" name="Shape 1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7" name="Shape 12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29" name="Shape 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588328" x="734478"/>
            <a:ext cy="6108974" cx="6108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3" name="Shape 13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4" name="Shape 13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b="0" sz="3000" lang="zh-TW"/>
              <a:t>開賽後一片混亂</a:t>
            </a:r>
          </a:p>
        </p:txBody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>
              <a:spcBef>
                <a:spcPts val="0"/>
              </a:spcBef>
              <a:buNone/>
            </a:pPr>
            <a:r>
              <a:rPr lang="zh-TW"/>
              <a:t>他不但設計了平台，還留下一個CTF題目</a:t>
            </a:r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36" name="Shape 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2238300" x="1150324"/>
            <a:ext cy="4409350" cx="587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Shape 137"/>
          <p:cNvSpPr/>
          <p:nvPr/>
        </p:nvSpPr>
        <p:spPr>
          <a:xfrm>
            <a:off y="2816325" x="5461150"/>
            <a:ext cy="1461900" cx="2578499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lt2"/>
          </a:solidFill>
          <a:ln w="19050" cap="flat">
            <a:solidFill>
              <a:schemeClr val="dk2"/>
            </a:solidFill>
            <a:prstDash val="solid"/>
            <a:round/>
            <a:headEnd w="med" len="med" type="none"/>
            <a:tailEnd w="med" len="med" type="none"/>
          </a:ln>
        </p:spPr>
        <p:txBody>
          <a:bodyPr bIns="91425" rIns="91425" lIns="91425" tIns="91425" anchor="ctr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sz="3000" lang="zh-TW"/>
              <a:t>頭大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1" name="Shape 1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2" name="Shape 14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return Fail</a:t>
            </a:r>
          </a:p>
        </p:txBody>
      </p:sp>
      <p:sp>
        <p:nvSpPr>
          <p:cNvPr id="143" name="Shape 143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b="1" sz="2400"/>
          </a:p>
          <a:p>
            <a:pPr rtl="0" lvl="0">
              <a:lnSpc>
                <a:spcPct val="115000"/>
              </a:lnSpc>
              <a:spcBef>
                <a:spcPts val="0"/>
              </a:spcBef>
              <a:buNone/>
            </a:pPr>
            <a:r>
              <a:t/>
            </a:r>
            <a:endParaRPr b="1" sz="2400"/>
          </a:p>
          <a:p>
            <a:pPr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b="1" sz="2400" lang="zh-TW"/>
              <a:t>前一天增加限制隊伍短時間內送flag數量的debug code忘記拿掉.......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55000"/>
              <a:buFont typeface="Arial"/>
              <a:buNone/>
            </a:pPr>
            <a:r>
              <a:rPr b="1" sz="2000" lang="zh-TW"/>
              <a:t>return HttpResponse('false', content_type='application/json')</a:t>
            </a:r>
          </a:p>
          <a:p>
            <a:pPr rtl="0" lv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b="1" sz="2400" lang="zh-TW"/>
              <a:t>不管送甚麼flag都會收到false…….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7" name="Shape 1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8" name="Shape 148"/>
          <p:cNvSpPr txBox="1"/>
          <p:nvPr>
            <p:ph type="title"/>
          </p:nvPr>
        </p:nvSpPr>
        <p:spPr>
          <a:xfrm>
            <a:off y="-12" x="364175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系統架構</a:t>
            </a:r>
          </a:p>
        </p:txBody>
      </p:sp>
      <p:sp>
        <p:nvSpPr>
          <p:cNvPr id="149" name="Shape 149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50" name="Shape 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115125" x="424175"/>
            <a:ext cy="5571575" cx="867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/>
          <p:cNvPicPr preferRelativeResize="0"/>
          <p:nvPr/>
        </p:nvPicPr>
        <p:blipFill rotWithShape="1">
          <a:blip r:embed="rId4">
            <a:alphaModFix/>
          </a:blip>
          <a:srcRect t="3104" b="89436" r="64131" l="20629"/>
          <a:stretch/>
        </p:blipFill>
        <p:spPr>
          <a:xfrm>
            <a:off y="3276000" x="30325"/>
            <a:ext cy="532675" cx="1658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Shape 152"/>
          <p:cNvSpPr txBox="1"/>
          <p:nvPr/>
        </p:nvSpPr>
        <p:spPr>
          <a:xfrm>
            <a:off y="3772350" x="30325"/>
            <a:ext cy="623400" cx="15411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cdn, problem’s server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6" name="Shape 1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7" name="Shape 15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59" name="Shape 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600193" x="105700"/>
            <a:ext cy="3238813" cx="9143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3" name="Shape 16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4" name="Shape 16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system breakdown</a:t>
            </a:r>
          </a:p>
        </p:txBody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 indent="0" mar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b="1" sz="2400" lang="zh-TW"/>
              <a:t>1. First day noon, unable to submit flag for 80 minutes, return fail code by LSC.</a:t>
            </a:r>
          </a:p>
          <a:p>
            <a:pPr rtl="0" lvl="0" indent="0" mar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b="1" sz="2400" lang="zh-TW"/>
              <a:t>2. Load balancer broken (first day 16:00 for 1.5 hour).</a:t>
            </a:r>
          </a:p>
          <a:p>
            <a:pPr rtl="0" lvl="0" indent="0" mar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b="1" sz="2400" lang="zh-TW"/>
              <a:t>3. Redis database overload.</a:t>
            </a:r>
          </a:p>
          <a:p>
            <a:pPr rtl="0" lvl="0" indent="0" mar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b="1" sz="2400" lang="zh-TW"/>
              <a:t>4. Accidentally deleted RDS........ </a:t>
            </a:r>
          </a:p>
          <a:p>
            <a:pPr rtl="0" lvl="0" indent="0" mar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b="1" sz="2400" lang="zh-TW"/>
              <a:t>5. baned by gmail, not able to send comfirmaion mail.</a:t>
            </a:r>
          </a:p>
          <a:p>
            <a:pPr rtl="0" lvl="0" indent="49530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1" sz="2400"/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9" name="Shape 16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0" name="Shape 17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git repo</a:t>
            </a:r>
          </a:p>
        </p:txBody>
      </p:sp>
      <p:sp>
        <p:nvSpPr>
          <p:cNvPr id="171" name="Shape 171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72" name="Shape 1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2867025" x="457200"/>
            <a:ext cy="2385977" cx="822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Shape 1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1609012" x="371387"/>
            <a:ext cy="1066660" cx="8401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7" name="Shape 17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8" name="Shape 17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Clouds</a:t>
            </a:r>
          </a:p>
        </p:txBody>
      </p:sp>
      <p:sp>
        <p:nvSpPr>
          <p:cNvPr id="179" name="Shape 179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>
              <a:spcBef>
                <a:spcPts val="0"/>
              </a:spcBef>
              <a:buNone/>
            </a:pPr>
            <a:r>
              <a:rPr lang="zh-TW"/>
              <a:t>Hicloud</a:t>
            </a:r>
          </a:p>
          <a:p>
            <a:pPr rtl="0">
              <a:spcBef>
                <a:spcPts val="0"/>
              </a:spcBef>
              <a:buNone/>
            </a:pPr>
            <a:r>
              <a:rPr lang="zh-TW"/>
              <a:t>- problem’s server</a:t>
            </a:r>
          </a:p>
          <a:p>
            <a:pPr rtl="0">
              <a:spcBef>
                <a:spcPts val="0"/>
              </a:spcBef>
              <a:buNone/>
            </a:pPr>
            <a:r>
              <a:rPr lang="zh-TW"/>
              <a:t>- content delivery network (cdn)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rPr lang="zh-TW"/>
              <a:t>Amazon</a:t>
            </a:r>
          </a:p>
          <a:p>
            <a:pPr rtl="0">
              <a:spcBef>
                <a:spcPts val="0"/>
              </a:spcBef>
              <a:buNone/>
            </a:pPr>
            <a:r>
              <a:rPr lang="zh-TW"/>
              <a:t>- EC2</a:t>
            </a:r>
          </a:p>
          <a:p>
            <a:pPr rtl="0">
              <a:spcBef>
                <a:spcPts val="0"/>
              </a:spcBef>
              <a:buNone/>
            </a:pPr>
            <a:r>
              <a:rPr lang="zh-TW"/>
              <a:t>- Elastic beanstalk</a:t>
            </a:r>
          </a:p>
          <a:p>
            <a:pPr rtl="0">
              <a:spcBef>
                <a:spcPts val="0"/>
              </a:spcBef>
              <a:buNone/>
            </a:pPr>
            <a:r>
              <a:rPr lang="zh-TW"/>
              <a:t>- RDS (postgres)</a:t>
            </a:r>
          </a:p>
          <a:p>
            <a:pPr>
              <a:spcBef>
                <a:spcPts val="0"/>
              </a:spcBef>
              <a:buNone/>
            </a:pPr>
            <a:r>
              <a:rPr lang="zh-TW"/>
              <a:t>- Cloud front</a:t>
            </a:r>
          </a:p>
        </p:txBody>
      </p:sp>
    </p:spTree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3" name="Shape 1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4" name="Shape 18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lang="zh-TW"/>
              <a:t>目標</a:t>
            </a:r>
          </a:p>
        </p:txBody>
      </p:sp>
      <p:sp>
        <p:nvSpPr>
          <p:cNvPr id="185" name="Shape 185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zh-TW"/>
              <a:t>期待台灣能建立一個公平的國際駭客競賽</a:t>
            </a:r>
          </a:p>
          <a:p>
            <a:pPr rtl="0" lvl="0" indent="-41910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zh-TW"/>
              <a:t>更多台灣駭客團隊加入競賽獲得佳績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rtl="0"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9" name="Shape 1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0" name="Shape 190"/>
          <p:cNvSpPr txBox="1"/>
          <p:nvPr>
            <p:ph idx="1" type="subTitle"/>
          </p:nvPr>
        </p:nvSpPr>
        <p:spPr>
          <a:xfrm>
            <a:off y="3786737" x="685800"/>
            <a:ext cy="1046400" cx="7772400"/>
          </a:xfrm>
          <a:prstGeom prst="rect">
            <a:avLst/>
          </a:prstGeom>
        </p:spPr>
        <p:txBody>
          <a:bodyPr bIns="91425" rIns="91425" lIns="91425" tIns="91425" anchor="t" anchorCtr="0">
            <a:spAutoFit/>
          </a:bodyPr>
          <a:lstStyle/>
          <a:p>
            <a:pPr>
              <a:spcBef>
                <a:spcPts val="0"/>
              </a:spcBef>
              <a:buNone/>
            </a:pPr>
            <a:r>
              <a:rPr b="1" sz="4800" lang="zh-TW">
                <a:solidFill>
                  <a:srgbClr val="FF0000"/>
                </a:solidFill>
              </a:rPr>
              <a:t>韓國 secuinside 冠軍獎金3000萬韓元（新台幣88萬）</a:t>
            </a:r>
          </a:p>
        </p:txBody>
      </p:sp>
      <p:sp>
        <p:nvSpPr>
          <p:cNvPr id="191" name="Shape 191"/>
          <p:cNvSpPr txBox="1"/>
          <p:nvPr>
            <p:ph type="ctrTitle"/>
          </p:nvPr>
        </p:nvSpPr>
        <p:spPr>
          <a:xfrm>
            <a:off y="2111123" x="685800"/>
            <a:ext cy="1546500" cx="7772400"/>
          </a:xfrm>
          <a:prstGeom prst="rect">
            <a:avLst/>
          </a:prstGeom>
        </p:spPr>
        <p:txBody>
          <a:bodyPr bIns="91425" rIns="91425" lIns="91425" tIns="91425" anchor="b" anchorCtr="0">
            <a:spAutoFit/>
          </a:bodyPr>
          <a:lstStyle/>
          <a:p>
            <a:pPr algn="l" rtl="0" lvl="0">
              <a:spcBef>
                <a:spcPts val="600"/>
              </a:spcBef>
              <a:buNone/>
            </a:pPr>
            <a:r>
              <a:rPr b="0" sz="3600" lang="zh-TW"/>
              <a:t>HITCON CTF 獎金</a:t>
            </a:r>
            <a:r>
              <a:rPr sz="6000" lang="zh-TW"/>
              <a:t>高達</a:t>
            </a:r>
            <a:r>
              <a:rPr b="0" sz="3600" lang="zh-TW"/>
              <a:t>22K，反應了台灣資安人才的</a:t>
            </a:r>
            <a:r>
              <a:rPr sz="6000" lang="zh-TW"/>
              <a:t>價值</a:t>
            </a:r>
          </a:p>
        </p:txBody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ntr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-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